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59" r:id="rId10"/>
    <p:sldId id="260" r:id="rId11"/>
    <p:sldId id="261" r:id="rId12"/>
    <p:sldId id="262" r:id="rId13"/>
    <p:sldId id="263" r:id="rId14"/>
    <p:sldId id="266" r:id="rId15"/>
    <p:sldId id="264" r:id="rId16"/>
    <p:sldId id="265" r:id="rId17"/>
    <p:sldId id="267" r:id="rId18"/>
    <p:sldId id="268" r:id="rId19"/>
    <p:sldId id="269" r:id="rId20"/>
    <p:sldId id="272" r:id="rId21"/>
    <p:sldId id="285" r:id="rId22"/>
    <p:sldId id="286" r:id="rId23"/>
    <p:sldId id="271" r:id="rId24"/>
    <p:sldId id="270" r:id="rId25"/>
    <p:sldId id="279" r:id="rId26"/>
    <p:sldId id="280" r:id="rId27"/>
    <p:sldId id="281" r:id="rId28"/>
    <p:sldId id="290" r:id="rId29"/>
    <p:sldId id="282" r:id="rId30"/>
    <p:sldId id="283" r:id="rId31"/>
    <p:sldId id="291" r:id="rId32"/>
    <p:sldId id="292" r:id="rId33"/>
    <p:sldId id="293" r:id="rId34"/>
    <p:sldId id="294" r:id="rId35"/>
    <p:sldId id="295" r:id="rId36"/>
    <p:sldId id="284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353FB-2722-4DA3-AA77-326AC17E7F15}" type="datetimeFigureOut">
              <a:rPr lang="es-ES"/>
              <a:t>14/06/2017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4C31-892B-41C1-8B5E-A4B0F44BE2B9}" type="slidenum">
              <a:rPr lang="es-ES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066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46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80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47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03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50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164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01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54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15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6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77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1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515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75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426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76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05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93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20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06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326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97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23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60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6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23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2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19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B25406-0335-4B32-A8CE-2353FFB22321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13DB3-0419-452D-9FB3-506C0A098344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7142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A2BC8-BBDA-41F8-820E-028FB9C1AFEE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4327C-11BD-40D3-AC21-DCA56574BC31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833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6A37D9-3162-4971-9FE8-BBC5F530BEF2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66B95-DAB3-4A3D-8A91-A1CFBCD9EC57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197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5568ED-3309-40D2-AA6F-9B488D3C91D9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F26B6-2EFD-4BE1-ACB0-2195C9BD4EA1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2384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CF51EC-EBFD-4D37-83D7-4DDB6C41238B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9F5F6-DE57-491C-B72E-87D761F5EEAC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21583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DDCEEA-882B-4CE4-A15A-99AAE9A5D0F7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8504E8-18AF-4DF0-8EFD-F36ADC98BE49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56895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B10EBD-9FED-488C-A7FE-078C53189EC2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ED2D0-F631-4C2D-AEE0-559E12462530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4512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FBD68A-0AB1-4532-8875-4834EAC83881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C02B5-B01B-4D32-B77D-280276B005D4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66293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90C8E5-3C81-47B2-8A27-C63898195BCC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C733F-43C1-4335-9AF7-7836E6ED8B0D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8720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53A91-379B-4B53-A60F-580770E8F708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5885-2709-4253-BEC6-F5D41CF07D03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90374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5C975-82A3-4955-B700-A76AD8EA3388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082C4-B9AC-4BC0-BE2F-B522CB04837B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8537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2FA9B28-7E9C-4AD1-A23B-4FC879B94D60}" type="datetimeFigureOut">
              <a:rPr lang="en-US" altLang="es-CL"/>
              <a:pPr/>
              <a:t>6/14/2017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46F87-0A6F-4EAC-AAA5-FBB9FAE41581}" type="slidenum">
              <a:rPr lang="en-US" altLang="es-CL"/>
              <a:pPr/>
              <a:t>‹#›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7712" y="76200"/>
            <a:ext cx="7772400" cy="1470025"/>
          </a:xfrm>
        </p:spPr>
        <p:txBody>
          <a:bodyPr/>
          <a:lstStyle/>
          <a:p>
            <a:r>
              <a:rPr lang="es-ES"/>
              <a:t>Desarrollo de Software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7825" y="1133475"/>
            <a:ext cx="6400800" cy="1752600"/>
          </a:xfrm>
        </p:spPr>
        <p:txBody>
          <a:bodyPr/>
          <a:lstStyle/>
          <a:p>
            <a:r>
              <a:rPr lang="es-ES" sz="4200">
                <a:solidFill>
                  <a:srgbClr val="4F6128"/>
                </a:solidFill>
              </a:rPr>
              <a:t>Análisis funcional y modelamiento de procesos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 bwMode="auto">
          <a:xfrm>
            <a:off x="5953125" y="2828925"/>
            <a:ext cx="5041900" cy="361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Integrantes: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Danilo </a:t>
            </a:r>
            <a:r>
              <a:rPr lang="es-ES" sz="2600" err="1">
                <a:solidFill>
                  <a:srgbClr val="000000"/>
                </a:solidFill>
                <a:latin typeface="Calibri"/>
              </a:rPr>
              <a:t>Abellá</a:t>
            </a:r>
            <a:endParaRPr lang="es-ES" sz="2600">
              <a:solidFill>
                <a:srgbClr val="000000"/>
              </a:solidFill>
              <a:latin typeface="Calibri"/>
            </a:endParaRP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Sergio Salinas</a:t>
            </a:r>
          </a:p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Profesor: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Dino Araya</a:t>
            </a:r>
          </a:p>
          <a:p>
            <a:pPr algn="l"/>
            <a:r>
              <a:rPr lang="es-ES" sz="2600" b="1">
                <a:solidFill>
                  <a:srgbClr val="000000"/>
                </a:solidFill>
                <a:latin typeface="Calibri"/>
              </a:rPr>
              <a:t>Fecha:</a:t>
            </a:r>
          </a:p>
          <a:p>
            <a:pPr algn="l"/>
            <a:r>
              <a:rPr lang="es-ES" sz="280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1/05/2017</a:t>
            </a: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9" y="2505075"/>
            <a:ext cx="3103696" cy="3103696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 bwMode="auto">
          <a:xfrm>
            <a:off x="1171575" y="45339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200" b="1" err="1">
                <a:solidFill>
                  <a:srgbClr val="632423"/>
                </a:solidFill>
                <a:latin typeface="Book Antiqua"/>
                <a:ea typeface="Tahoma"/>
                <a:cs typeface="Tahoma"/>
              </a:rPr>
              <a:t>Mis</a:t>
            </a:r>
            <a:r>
              <a:rPr lang="es-ES" sz="4200" b="1" err="1">
                <a:solidFill>
                  <a:srgbClr val="4F6128"/>
                </a:solidFill>
                <a:latin typeface="Book Antiqua"/>
                <a:ea typeface="Tahoma"/>
                <a:cs typeface="Tahoma"/>
              </a:rPr>
              <a:t>Aves</a:t>
            </a:r>
            <a:endParaRPr lang="es-ES" sz="4200" b="1">
              <a:solidFill>
                <a:srgbClr val="4F6128"/>
              </a:solidFill>
              <a:latin typeface="Book Antiqu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579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62200" y="638175"/>
            <a:ext cx="8229600" cy="1143000"/>
          </a:xfrm>
        </p:spPr>
        <p:txBody>
          <a:bodyPr/>
          <a:lstStyle/>
          <a:p>
            <a:r>
              <a:rPr lang="es-ES"/>
              <a:t>Nivel 0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752475"/>
            <a:ext cx="7030980" cy="5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53275" y="28575"/>
            <a:ext cx="2093495" cy="1143000"/>
          </a:xfrm>
        </p:spPr>
        <p:txBody>
          <a:bodyPr/>
          <a:lstStyle/>
          <a:p>
            <a:r>
              <a:rPr lang="es-ES"/>
              <a:t>Nivel 1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79" y="483968"/>
            <a:ext cx="7984360" cy="61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500" y="-9525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r>
              <a:rPr lang="es-ES">
                <a:solidFill>
                  <a:srgbClr val="1F497D"/>
                </a:solidFill>
              </a:rPr>
              <a:t>Control de Ave</a:t>
            </a:r>
            <a:endParaRPr lang="es-ES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952500"/>
            <a:ext cx="8507624" cy="56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0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70485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br>
              <a:rPr lang="es-ES"/>
            </a:br>
            <a:r>
              <a:rPr lang="es-ES">
                <a:solidFill>
                  <a:srgbClr val="4F6128"/>
                </a:solidFill>
              </a:rPr>
              <a:t>Mantención de Tabla Básica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695575"/>
            <a:ext cx="9042400" cy="22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937" y="11430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br>
              <a:rPr lang="es-ES"/>
            </a:br>
            <a:r>
              <a:rPr lang="es-ES">
                <a:solidFill>
                  <a:srgbClr val="632423"/>
                </a:solidFill>
                <a:latin typeface="Calibri"/>
              </a:rPr>
              <a:t>Generación de reportes</a:t>
            </a:r>
            <a:endParaRPr lang="es-ES">
              <a:solidFill>
                <a:srgbClr val="632423"/>
              </a:solidFill>
            </a:endParaRP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35" y="1466850"/>
            <a:ext cx="7337868" cy="51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8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3875" y="2800350"/>
            <a:ext cx="8229600" cy="1143000"/>
          </a:xfrm>
        </p:spPr>
        <p:txBody>
          <a:bodyPr/>
          <a:lstStyle/>
          <a:p>
            <a:r>
              <a:rPr lang="es-ES"/>
              <a:t>Descripción de Diagramas de Flujos de Datos</a:t>
            </a:r>
          </a:p>
        </p:txBody>
      </p:sp>
    </p:spTree>
    <p:extLst>
      <p:ext uri="{BB962C8B-B14F-4D97-AF65-F5344CB8AC3E}">
        <p14:creationId xmlns:p14="http://schemas.microsoft.com/office/powerpoint/2010/main" val="42164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371725" y="428625"/>
            <a:ext cx="4641952" cy="76944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s-ES" sz="4400"/>
              <a:t>Entidades externas</a:t>
            </a:r>
          </a:p>
        </p:txBody>
      </p:sp>
      <p:pic>
        <p:nvPicPr>
          <p:cNvPr id="16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076325"/>
            <a:ext cx="1805069" cy="1911702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4" y="3067050"/>
            <a:ext cx="8939389" cy="601752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4" y="5953125"/>
            <a:ext cx="8923337" cy="593223"/>
          </a:xfrm>
          <a:prstGeom prst="rect">
            <a:avLst/>
          </a:prstGeom>
        </p:spPr>
      </p:pic>
      <p:pic>
        <p:nvPicPr>
          <p:cNvPr id="18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672" y="3659716"/>
            <a:ext cx="3294955" cy="21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52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762250"/>
            <a:ext cx="8229600" cy="1143000"/>
          </a:xfrm>
        </p:spPr>
        <p:txBody>
          <a:bodyPr/>
          <a:lstStyle/>
          <a:p>
            <a:r>
              <a:rPr lang="es-ES"/>
              <a:t>Descripción Almacenamiento</a:t>
            </a:r>
          </a:p>
        </p:txBody>
      </p:sp>
    </p:spTree>
    <p:extLst>
      <p:ext uri="{BB962C8B-B14F-4D97-AF65-F5344CB8AC3E}">
        <p14:creationId xmlns:p14="http://schemas.microsoft.com/office/powerpoint/2010/main" val="202662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5025" y="590550"/>
            <a:ext cx="8229600" cy="1143000"/>
          </a:xfrm>
        </p:spPr>
        <p:txBody>
          <a:bodyPr/>
          <a:lstStyle/>
          <a:p>
            <a:r>
              <a:rPr lang="es-ES"/>
              <a:t>Ave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0242"/>
            <a:ext cx="3364088" cy="2239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591435"/>
            <a:ext cx="8814400" cy="1302808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3889658"/>
            <a:ext cx="1484840" cy="1476552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0" y="393029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>
                <a:solidFill>
                  <a:srgbClr val="000000"/>
                </a:solidFill>
                <a:latin typeface="Calibri"/>
              </a:rPr>
              <a:t>Usuario</a:t>
            </a:r>
          </a:p>
        </p:txBody>
      </p:sp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5419725"/>
            <a:ext cx="8773231" cy="10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17" y="4440986"/>
            <a:ext cx="1736592" cy="115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295775"/>
            <a:ext cx="1927146" cy="1278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95250"/>
            <a:ext cx="8229600" cy="1143000"/>
          </a:xfrm>
        </p:spPr>
        <p:txBody>
          <a:bodyPr/>
          <a:lstStyle/>
          <a:p>
            <a:r>
              <a:rPr lang="es-ES"/>
              <a:t>Control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133475"/>
            <a:ext cx="8725084" cy="1023055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305175"/>
            <a:ext cx="8807908" cy="1021079"/>
          </a:xfrm>
          <a:prstGeom prst="rect">
            <a:avLst/>
          </a:prstGeom>
        </p:spPr>
      </p:pic>
      <p:pic>
        <p:nvPicPr>
          <p:cNvPr id="17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199640"/>
            <a:ext cx="1056041" cy="1056041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 bwMode="auto">
          <a:xfrm>
            <a:off x="314325" y="21133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Destino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" y="5638800"/>
            <a:ext cx="8739188" cy="10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Roles de Usuario</a:t>
            </a: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Diccionario de Datos</a:t>
            </a:r>
          </a:p>
          <a:p>
            <a:r>
              <a:rPr lang="es-ES">
                <a:latin typeface="Calibri"/>
              </a:rPr>
              <a:t>Diagrama de flujo de datos</a:t>
            </a:r>
          </a:p>
          <a:p>
            <a:r>
              <a:rPr lang="es-ES">
                <a:latin typeface="Calibri"/>
              </a:rPr>
              <a:t>Descripción de Diagramas de Flujos de Datos</a:t>
            </a:r>
          </a:p>
          <a:p>
            <a:r>
              <a:rPr lang="es-ES">
                <a:latin typeface="Calibri"/>
              </a:rPr>
              <a:t>Descripción Almacenamiento</a:t>
            </a:r>
          </a:p>
          <a:p>
            <a:r>
              <a:rPr lang="es-ES">
                <a:latin typeface="Calibri"/>
              </a:rPr>
              <a:t>Flujo de Datos</a:t>
            </a:r>
          </a:p>
          <a:p>
            <a:r>
              <a:rPr lang="es-ES">
                <a:latin typeface="Calibri"/>
              </a:rPr>
              <a:t>Procesos Nivel 1</a:t>
            </a:r>
          </a:p>
          <a:p>
            <a:r>
              <a:rPr lang="es-ES">
                <a:latin typeface="Calibri"/>
              </a:rPr>
              <a:t>Conclusión</a:t>
            </a:r>
            <a:br>
              <a:rPr lang="es-ES">
                <a:latin typeface="Calibri"/>
              </a:rPr>
            </a:br>
            <a:endParaRPr lang="es-ES">
              <a:latin typeface="Calibri"/>
            </a:endParaRPr>
          </a:p>
          <a:p>
            <a:pPr lvl="1"/>
            <a:endParaRPr lang="es-E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69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1325" y="287020"/>
            <a:ext cx="8229600" cy="1143000"/>
          </a:xfrm>
        </p:spPr>
        <p:txBody>
          <a:bodyPr/>
          <a:lstStyle/>
          <a:p>
            <a:r>
              <a:rPr lang="es-ES"/>
              <a:t>Turno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676400"/>
            <a:ext cx="8725848" cy="1017721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71148"/>
            <a:ext cx="1991430" cy="1480291"/>
          </a:xfrm>
          <a:prstGeom prst="rect">
            <a:avLst/>
          </a:prstGeom>
        </p:spPr>
      </p:pic>
      <p:pic>
        <p:nvPicPr>
          <p:cNvPr id="11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4524375"/>
            <a:ext cx="8724018" cy="1024287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-266700" y="29146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Sede</a:t>
            </a:r>
          </a:p>
        </p:txBody>
      </p:sp>
      <p:pic>
        <p:nvPicPr>
          <p:cNvPr id="15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275" y="2819400"/>
            <a:ext cx="1394354" cy="13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0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2828925"/>
            <a:ext cx="8229600" cy="1143000"/>
          </a:xfrm>
        </p:spPr>
        <p:txBody>
          <a:bodyPr/>
          <a:lstStyle/>
          <a:p>
            <a:r>
              <a:rPr lang="es-ES"/>
              <a:t>Flujo de Datos</a:t>
            </a:r>
          </a:p>
        </p:txBody>
      </p:sp>
    </p:spTree>
    <p:extLst>
      <p:ext uri="{BB962C8B-B14F-4D97-AF65-F5344CB8AC3E}">
        <p14:creationId xmlns:p14="http://schemas.microsoft.com/office/powerpoint/2010/main" val="38806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825" y="94192"/>
            <a:ext cx="8229600" cy="1143000"/>
          </a:xfrm>
        </p:spPr>
        <p:txBody>
          <a:bodyPr/>
          <a:lstStyle/>
          <a:p>
            <a:r>
              <a:rPr lang="es-ES" err="1"/>
              <a:t>Login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1295400"/>
            <a:ext cx="8418721" cy="1258535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422553"/>
            <a:ext cx="8745186" cy="1112934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auto">
          <a:xfrm>
            <a:off x="-1438275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Ave</a:t>
            </a:r>
            <a:endParaRPr lang="es-ES" err="1"/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2551289"/>
            <a:ext cx="1287992" cy="860594"/>
          </a:xfrm>
          <a:prstGeom prst="rect">
            <a:avLst/>
          </a:prstGeom>
        </p:spPr>
      </p:pic>
      <p:pic>
        <p:nvPicPr>
          <p:cNvPr id="13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225" y="200025"/>
            <a:ext cx="1530602" cy="936273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9" y="5561735"/>
            <a:ext cx="8835891" cy="1121640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 bwMode="auto">
          <a:xfrm>
            <a:off x="971978" y="4457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Usuario</a:t>
            </a:r>
            <a:endParaRPr lang="es-ES" err="1"/>
          </a:p>
        </p:txBody>
      </p:sp>
      <p:pic>
        <p:nvPicPr>
          <p:cNvPr id="20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696" y="4518096"/>
            <a:ext cx="1021743" cy="10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8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533650"/>
            <a:ext cx="8229600" cy="1143000"/>
          </a:xfrm>
        </p:spPr>
        <p:txBody>
          <a:bodyPr/>
          <a:lstStyle/>
          <a:p>
            <a:r>
              <a:rPr lang="es-ES"/>
              <a:t>Procesos de Nivel 1 </a:t>
            </a:r>
          </a:p>
        </p:txBody>
      </p:sp>
    </p:spTree>
    <p:extLst>
      <p:ext uri="{BB962C8B-B14F-4D97-AF65-F5344CB8AC3E}">
        <p14:creationId xmlns:p14="http://schemas.microsoft.com/office/powerpoint/2010/main" val="258754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50" y="581025"/>
            <a:ext cx="8229600" cy="1143000"/>
          </a:xfrm>
        </p:spPr>
        <p:txBody>
          <a:bodyPr/>
          <a:lstStyle/>
          <a:p>
            <a:r>
              <a:rPr lang="es-ES"/>
              <a:t>Control de</a:t>
            </a:r>
            <a:br>
              <a:rPr lang="es-ES"/>
            </a:br>
            <a:r>
              <a:rPr lang="es-ES"/>
              <a:t> Acceso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609850"/>
            <a:ext cx="8791074" cy="3192109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1314450"/>
            <a:ext cx="2743200" cy="1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1925"/>
            <a:ext cx="8229600" cy="1143000"/>
          </a:xfrm>
        </p:spPr>
        <p:txBody>
          <a:bodyPr/>
          <a:lstStyle/>
          <a:p>
            <a:r>
              <a:rPr lang="es-ES"/>
              <a:t>Gestión de Usuario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33" y="1351442"/>
            <a:ext cx="8979253" cy="4342920"/>
          </a:xfrm>
          <a:prstGeom prst="rect">
            <a:avLst/>
          </a:prstGeom>
        </p:spPr>
      </p:pic>
      <p:pic>
        <p:nvPicPr>
          <p:cNvPr id="7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4605782"/>
            <a:ext cx="2020887" cy="200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8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Gestión Cliente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50" y="2303992"/>
            <a:ext cx="8952454" cy="3663420"/>
          </a:xfrm>
          <a:prstGeom prst="rect">
            <a:avLst/>
          </a:prstGeom>
        </p:spPr>
      </p:pic>
      <p:pic>
        <p:nvPicPr>
          <p:cNvPr id="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98992"/>
            <a:ext cx="1805069" cy="1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5" y="219075"/>
            <a:ext cx="8229600" cy="1143000"/>
          </a:xfrm>
        </p:spPr>
        <p:txBody>
          <a:bodyPr/>
          <a:lstStyle/>
          <a:p>
            <a:r>
              <a:rPr lang="es-ES"/>
              <a:t>Administración Ave</a:t>
            </a:r>
          </a:p>
        </p:txBody>
      </p:sp>
      <p:pic>
        <p:nvPicPr>
          <p:cNvPr id="7" name="Imagen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004" y="1735667"/>
            <a:ext cx="8580921" cy="4139670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1209675"/>
            <a:ext cx="2743200" cy="1719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256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9555" y="628108"/>
            <a:ext cx="8229600" cy="1143000"/>
          </a:xfrm>
        </p:spPr>
        <p:txBody>
          <a:bodyPr/>
          <a:lstStyle/>
          <a:p>
            <a:r>
              <a:rPr lang="en-US"/>
              <a:t>Control de Ave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587" y="3139281"/>
            <a:ext cx="73628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0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1238250"/>
            <a:ext cx="8229600" cy="1143000"/>
          </a:xfrm>
        </p:spPr>
        <p:txBody>
          <a:bodyPr/>
          <a:lstStyle/>
          <a:p>
            <a:r>
              <a:rPr lang="es-ES"/>
              <a:t>Mantenedor de</a:t>
            </a:r>
            <a:br>
              <a:rPr lang="es-ES"/>
            </a:br>
            <a:r>
              <a:rPr lang="es-ES"/>
              <a:t> tablas básicas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5" y="3228975"/>
            <a:ext cx="8788445" cy="1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814705"/>
            <a:ext cx="8229600" cy="1143000"/>
          </a:xfrm>
        </p:spPr>
        <p:txBody>
          <a:bodyPr/>
          <a:lstStyle/>
          <a:p>
            <a:r>
              <a:rPr lang="es-ES"/>
              <a:t>Roles de Usuario</a:t>
            </a:r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23818"/>
            <a:ext cx="9004167" cy="3953277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457200"/>
            <a:ext cx="14859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926" y="1038225"/>
            <a:ext cx="8229600" cy="1143000"/>
          </a:xfrm>
        </p:spPr>
        <p:txBody>
          <a:bodyPr/>
          <a:lstStyle/>
          <a:p>
            <a:r>
              <a:rPr lang="es-ES"/>
              <a:t>Generación de Reportes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926" y="2333625"/>
            <a:ext cx="8508473" cy="1721731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4171950"/>
            <a:ext cx="26955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9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415" y="2542265"/>
            <a:ext cx="8229600" cy="1155575"/>
          </a:xfrm>
        </p:spPr>
        <p:txBody>
          <a:bodyPr/>
          <a:lstStyle/>
          <a:p>
            <a:r>
              <a:rPr lang="en-US"/>
              <a:t>Procesos de nivel  2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8780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Registro Control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2" y="2377281"/>
            <a:ext cx="72294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Asignación de Destino</a:t>
            </a:r>
            <a:endParaRPr lang="es-US"/>
          </a:p>
        </p:txBody>
      </p:sp>
      <p:pic>
        <p:nvPicPr>
          <p:cNvPr id="8" name="Imagen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2353469"/>
            <a:ext cx="72199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5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Mantención de Cargo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2267744"/>
            <a:ext cx="72390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9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06845"/>
            <a:ext cx="8229600" cy="1332311"/>
          </a:xfrm>
        </p:spPr>
        <p:txBody>
          <a:bodyPr/>
          <a:lstStyle/>
          <a:p>
            <a:r>
              <a:rPr lang="en-US"/>
              <a:t>Generación de lista de aves faltantes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2750931"/>
            <a:ext cx="7372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525" y="2647950"/>
            <a:ext cx="8229600" cy="1143000"/>
          </a:xfrm>
        </p:spPr>
        <p:txBody>
          <a:bodyPr/>
          <a:lstStyle/>
          <a:p>
            <a:r>
              <a:rPr lang="es-ES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55526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2809875"/>
            <a:ext cx="2743200" cy="25622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125" y="2085975"/>
            <a:ext cx="8229600" cy="1143000"/>
          </a:xfrm>
        </p:spPr>
        <p:txBody>
          <a:bodyPr/>
          <a:lstStyle/>
          <a:p>
            <a:r>
              <a:rPr lang="es-ES"/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80751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38100"/>
            <a:ext cx="8229600" cy="1143000"/>
          </a:xfrm>
        </p:spPr>
        <p:txBody>
          <a:bodyPr/>
          <a:lstStyle/>
          <a:p>
            <a:r>
              <a:rPr lang="es-ES"/>
              <a:t>Entradas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771650"/>
            <a:ext cx="1226609" cy="1226609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3934364"/>
            <a:ext cx="2505075" cy="140017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5513740"/>
          </a:xfrm>
        </p:spPr>
        <p:txBody>
          <a:bodyPr/>
          <a:lstStyle/>
          <a:p>
            <a:r>
              <a:rPr lang="es-ES" b="1" err="1"/>
              <a:t>Login</a:t>
            </a:r>
            <a:r>
              <a:rPr lang="es-ES"/>
              <a:t> = usuario + contraseña </a:t>
            </a:r>
          </a:p>
          <a:p>
            <a:endParaRPr lang="es-ES"/>
          </a:p>
          <a:p>
            <a:endParaRPr lang="es-ES"/>
          </a:p>
          <a:p>
            <a:r>
              <a:rPr lang="es-ES" b="1"/>
              <a:t>Usuario</a:t>
            </a:r>
            <a:r>
              <a:rPr lang="es-ES"/>
              <a:t> = RUT (id) + nombre + apellido + fecha de nacimiento + dirección + teléfono fijo + celular + cargo </a:t>
            </a:r>
          </a:p>
          <a:p>
            <a:endParaRPr lang="es-ES"/>
          </a:p>
          <a:p>
            <a:r>
              <a:rPr lang="es-ES" b="1"/>
              <a:t>Ave</a:t>
            </a:r>
            <a:r>
              <a:rPr lang="es-ES"/>
              <a:t> = anillo (id) + nombre + especie + género + fecha de nacimiento + estado</a:t>
            </a:r>
          </a:p>
        </p:txBody>
      </p:sp>
      <p:pic>
        <p:nvPicPr>
          <p:cNvPr id="8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1229360"/>
            <a:ext cx="2072626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481532"/>
            <a:ext cx="2022925" cy="214288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6700" y="1295400"/>
            <a:ext cx="8229600" cy="4525963"/>
          </a:xfrm>
        </p:spPr>
        <p:txBody>
          <a:bodyPr/>
          <a:lstStyle/>
          <a:p>
            <a:r>
              <a:rPr lang="es-ES" b="1"/>
              <a:t>Cliente</a:t>
            </a:r>
            <a:r>
              <a:rPr lang="es-ES"/>
              <a:t> = Nombre de la empresa del cliente + sedes + comuna + región + rubro(Agrícola, Industrial, Urbano).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 b="1"/>
              <a:t>Tabla Básica</a:t>
            </a:r>
            <a:r>
              <a:rPr lang="es-ES"/>
              <a:t> = {Comuna, Región, Cargo, Tipo Comida, Estado, Especie, Rubro} </a:t>
            </a:r>
          </a:p>
          <a:p>
            <a:endParaRPr lang="es-ES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3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867025"/>
            <a:ext cx="2743200" cy="242209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8625" y="1238250"/>
            <a:ext cx="8229600" cy="4525963"/>
          </a:xfrm>
        </p:spPr>
        <p:txBody>
          <a:bodyPr/>
          <a:lstStyle/>
          <a:p>
            <a:r>
              <a:rPr lang="es-ES" b="1"/>
              <a:t>Control </a:t>
            </a:r>
            <a:r>
              <a:rPr lang="es-ES"/>
              <a:t>= ave + usuario + peso + caperuza + cliente + sede cliente + comuna + tipo de comida + cantidad de comida + observación + nota</a:t>
            </a:r>
          </a:p>
          <a:p>
            <a:endParaRPr lang="es-ES" b="1"/>
          </a:p>
          <a:p>
            <a:endParaRPr lang="es-ES" b="1"/>
          </a:p>
          <a:p>
            <a:pPr marL="0" indent="0">
              <a:buNone/>
            </a:pPr>
            <a:endParaRPr lang="es-ES" b="1"/>
          </a:p>
          <a:p>
            <a:r>
              <a:rPr lang="es-ES" b="1"/>
              <a:t>Nota </a:t>
            </a:r>
            <a:r>
              <a:rPr lang="es-ES"/>
              <a:t>= cetrero + turno + fecha + descripción</a:t>
            </a:r>
          </a:p>
        </p:txBody>
      </p:sp>
    </p:spTree>
    <p:extLst>
      <p:ext uri="{BB962C8B-B14F-4D97-AF65-F5344CB8AC3E}">
        <p14:creationId xmlns:p14="http://schemas.microsoft.com/office/powerpoint/2010/main" val="230042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Salidas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876425"/>
            <a:ext cx="2743200" cy="314688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3089" y="1362075"/>
            <a:ext cx="8229600" cy="4525963"/>
          </a:xfrm>
        </p:spPr>
        <p:txBody>
          <a:bodyPr/>
          <a:lstStyle/>
          <a:p>
            <a:r>
              <a:rPr lang="es-ES"/>
              <a:t>Reporte 1: Últimos 30 días del control de un ave en particular.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2: Control diario de las aves. 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3: Lista con las aves que faltan por controlar en un turno.</a:t>
            </a:r>
          </a:p>
        </p:txBody>
      </p:sp>
    </p:spTree>
    <p:extLst>
      <p:ext uri="{BB962C8B-B14F-4D97-AF65-F5344CB8AC3E}">
        <p14:creationId xmlns:p14="http://schemas.microsoft.com/office/powerpoint/2010/main" val="19539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2" y="333375"/>
            <a:ext cx="8229600" cy="1143000"/>
          </a:xfrm>
        </p:spPr>
        <p:txBody>
          <a:bodyPr/>
          <a:lstStyle/>
          <a:p>
            <a:r>
              <a:rPr lang="es-ES"/>
              <a:t>Diagrama</a:t>
            </a:r>
            <a:br>
              <a:rPr lang="es-ES"/>
            </a:br>
            <a:r>
              <a:rPr lang="es-ES"/>
              <a:t>de Flujo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4525963"/>
          </a:xfrm>
        </p:spPr>
        <p:txBody>
          <a:bodyPr/>
          <a:lstStyle/>
          <a:p>
            <a:endParaRPr lang="es-ES"/>
          </a:p>
          <a:p>
            <a:r>
              <a:rPr lang="es-ES" b="1"/>
              <a:t>Nivel 0</a:t>
            </a:r>
          </a:p>
          <a:p>
            <a:endParaRPr lang="es-ES"/>
          </a:p>
          <a:p>
            <a:r>
              <a:rPr lang="es-ES" b="1"/>
              <a:t>Nivel 1</a:t>
            </a:r>
          </a:p>
          <a:p>
            <a:endParaRPr lang="es-ES"/>
          </a:p>
          <a:p>
            <a:r>
              <a:rPr lang="es-ES" b="1"/>
              <a:t>Niveles 2:</a:t>
            </a:r>
          </a:p>
          <a:p>
            <a:pPr lvl="1"/>
            <a:r>
              <a:rPr lang="es-ES">
                <a:solidFill>
                  <a:srgbClr val="1F497D"/>
                </a:solidFill>
              </a:rPr>
              <a:t>Control de Ave</a:t>
            </a:r>
          </a:p>
          <a:p>
            <a:pPr lvl="1"/>
            <a:r>
              <a:rPr lang="es-ES">
                <a:solidFill>
                  <a:srgbClr val="4F6128"/>
                </a:solidFill>
              </a:rPr>
              <a:t>Mantención de tablas básicas</a:t>
            </a:r>
          </a:p>
          <a:p>
            <a:pPr lvl="1"/>
            <a:r>
              <a:rPr lang="es-ES">
                <a:solidFill>
                  <a:srgbClr val="953734"/>
                </a:solidFill>
              </a:rPr>
              <a:t>Generación de reportes</a:t>
            </a:r>
          </a:p>
          <a:p>
            <a:pPr lvl="1"/>
            <a:endParaRPr lang="es-ES">
              <a:solidFill>
                <a:srgbClr val="4F6128"/>
              </a:solidFill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3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36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Desarrollo de Software I</vt:lpstr>
      <vt:lpstr>Índice</vt:lpstr>
      <vt:lpstr>Roles de Usuario</vt:lpstr>
      <vt:lpstr>Diccionario de Datos</vt:lpstr>
      <vt:lpstr>Entradas</vt:lpstr>
      <vt:lpstr>PowerPoint Presentation</vt:lpstr>
      <vt:lpstr>PowerPoint Presentation</vt:lpstr>
      <vt:lpstr>Salidas</vt:lpstr>
      <vt:lpstr>Diagrama de Flujo de Datos</vt:lpstr>
      <vt:lpstr>Nivel 0</vt:lpstr>
      <vt:lpstr>Nivel 1</vt:lpstr>
      <vt:lpstr>Nivel 2: Control de Ave</vt:lpstr>
      <vt:lpstr>Nivel 2:  Mantención de Tabla Básica</vt:lpstr>
      <vt:lpstr>Nivel 2:  Generación de reportes</vt:lpstr>
      <vt:lpstr>Descripción de Diagramas de Flujos de Datos</vt:lpstr>
      <vt:lpstr>PowerPoint Presentation</vt:lpstr>
      <vt:lpstr>Descripción Almacenamiento</vt:lpstr>
      <vt:lpstr>Ave</vt:lpstr>
      <vt:lpstr>Control</vt:lpstr>
      <vt:lpstr>Turno</vt:lpstr>
      <vt:lpstr>Flujo de Datos</vt:lpstr>
      <vt:lpstr>Login</vt:lpstr>
      <vt:lpstr>Procesos de Nivel 1 </vt:lpstr>
      <vt:lpstr>Control de  Acceso</vt:lpstr>
      <vt:lpstr>Gestión de Usuario</vt:lpstr>
      <vt:lpstr>Gestión Cliente</vt:lpstr>
      <vt:lpstr>Administración Ave</vt:lpstr>
      <vt:lpstr>Control de Ave</vt:lpstr>
      <vt:lpstr>Mantenedor de  tablas básicas</vt:lpstr>
      <vt:lpstr>Generación de Reportes</vt:lpstr>
      <vt:lpstr>Procesos de nivel  2</vt:lpstr>
      <vt:lpstr>Registro Control</vt:lpstr>
      <vt:lpstr>Asignación de Destino</vt:lpstr>
      <vt:lpstr>Mantención de Cargo</vt:lpstr>
      <vt:lpstr>Generación de lista de aves faltantes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Software I</dc:title>
  <cp:revision>1</cp:revision>
  <dcterms:modified xsi:type="dcterms:W3CDTF">2017-06-14T11:47:55Z</dcterms:modified>
</cp:coreProperties>
</file>